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5" r:id="rId12"/>
    <p:sldId id="266" r:id="rId13"/>
    <p:sldId id="269" r:id="rId14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19A9D1-7BCE-4A67-8864-550A9E744815}" type="datetimeFigureOut">
              <a:rPr lang="de-DE"/>
              <a:pPr>
                <a:defRPr/>
              </a:pPr>
              <a:t>03.05.2010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6D123D2E-0641-4B22-B239-52475E2B4D1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55423-A3EB-4486-AD85-A3ACCB72644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680E6-2ECC-47E6-808A-6BF50557887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B4AE8A-957E-4CE6-BEEA-EAF15351EEB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1425" y="0"/>
            <a:ext cx="2817813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5C4DB-1F0E-4879-9EEC-50064EA7D53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AD796-AB10-44BF-BC59-FA01BA28E81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9860D-8ABF-497A-A906-3E68DD437CA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BE8CF-7A60-4243-A6A5-A012C2EC5EE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19B1D-3B65-4E6A-A40E-0398BA7D635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FAFEC-5D37-4D1B-90B0-A1AD16FFFB1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0BB90-AC32-4C30-92FE-0967685E801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DAA12-301D-42D1-8743-E13DFE65F5F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F9477CC7-65F6-4F94-817B-CE7D3E51B4D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8"/>
            <a:ext cx="9144000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68313" y="2708275"/>
            <a:ext cx="8229600" cy="369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3600"/>
              <a:t>Haftungsfragen </a:t>
            </a:r>
          </a:p>
          <a:p>
            <a:pPr algn="ctr"/>
            <a:r>
              <a:rPr lang="de-DE" sz="3600"/>
              <a:t>bei der Filmproduktion</a:t>
            </a:r>
          </a:p>
          <a:p>
            <a:pPr algn="ctr"/>
            <a:endParaRPr lang="de-DE" sz="3600"/>
          </a:p>
          <a:p>
            <a:pPr algn="ctr"/>
            <a:r>
              <a:rPr lang="de-DE" sz="3600"/>
              <a:t>29.4.2010</a:t>
            </a:r>
          </a:p>
          <a:p>
            <a:pPr algn="ctr"/>
            <a:endParaRPr lang="de-DE"/>
          </a:p>
          <a:p>
            <a:pPr algn="ctr"/>
            <a:endParaRPr lang="de-DE"/>
          </a:p>
          <a:p>
            <a:pPr algn="ctr"/>
            <a:r>
              <a:rPr lang="de-DE"/>
              <a:t>Rechtsanwalt</a:t>
            </a:r>
            <a:endParaRPr lang="de-DE" b="1"/>
          </a:p>
          <a:p>
            <a:pPr algn="ctr"/>
            <a:r>
              <a:rPr lang="de-DE" b="1"/>
              <a:t>Mag. Georg Streit</a:t>
            </a:r>
          </a:p>
          <a:p>
            <a:pPr algn="ctr"/>
            <a:r>
              <a:rPr lang="de-DE" i="1"/>
              <a:t>Höhne, In der Maur &amp; Partner Rechtsanwälte GmbH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Schadenszufügung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smtClean="0"/>
              <a:t>Häufig nicht einfach festzustellen, wer für den Schaden verantwortlich ist; daher rasch Beweise sicherstellen.</a:t>
            </a:r>
          </a:p>
          <a:p>
            <a:pPr eaLnBrk="1" hangingPunct="1">
              <a:lnSpc>
                <a:spcPct val="90000"/>
              </a:lnSpc>
            </a:pPr>
            <a:endParaRPr lang="de-DE" smtClean="0"/>
          </a:p>
          <a:p>
            <a:pPr eaLnBrk="1" hangingPunct="1">
              <a:lnSpc>
                <a:spcPct val="90000"/>
              </a:lnSpc>
            </a:pPr>
            <a:r>
              <a:rPr lang="de-DE" b="1" smtClean="0"/>
              <a:t>Verkehrssicherungspflichten</a:t>
            </a:r>
            <a:r>
              <a:rPr lang="de-DE" smtClean="0"/>
              <a:t>: Wer eine Gefahrenquelle eröffnet, muss dafür sorgen, dass die Gefahrenquelle niemanden schädigt. Gilt auch beim Dreh. Kann Ansatzpunkt für eine Haftung sein.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Versicherung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b="1" smtClean="0"/>
              <a:t>Produktionsversicherung</a:t>
            </a:r>
            <a:r>
              <a:rPr lang="de-DE" smtClean="0"/>
              <a:t>: Produzent versichert sich gegen bestimmte Risiken bei der Filmproduktion (Haftpflichtversicherung, Technikversicherung [Geräte fallen aus] Personenausfallversicherung) </a:t>
            </a:r>
          </a:p>
          <a:p>
            <a:pPr eaLnBrk="1" hangingPunct="1"/>
            <a:endParaRPr lang="de-DE" smtClean="0"/>
          </a:p>
          <a:p>
            <a:pPr eaLnBrk="1" hangingPunct="1"/>
            <a:r>
              <a:rPr lang="de-DE" smtClean="0"/>
              <a:t>Abschluss empfehlenswert.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Versicherung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b="1" smtClean="0"/>
              <a:t>Betriebshaftpflichtversicherung:</a:t>
            </a:r>
            <a:r>
              <a:rPr lang="de-DE" smtClean="0"/>
              <a:t> übernimmt bei Personen- und Sachschäden (a) die Abwehr von ungerechtfertigten Schadenersatzansprüchen bzw. (b) die Befriedigung von gerechtfertigten Schadenersatzansprüchen </a:t>
            </a:r>
          </a:p>
          <a:p>
            <a:pPr eaLnBrk="1" hangingPunct="1">
              <a:lnSpc>
                <a:spcPct val="90000"/>
              </a:lnSpc>
            </a:pPr>
            <a:endParaRPr lang="de-DE" smtClean="0"/>
          </a:p>
          <a:p>
            <a:pPr eaLnBrk="1" hangingPunct="1">
              <a:lnSpc>
                <a:spcPct val="90000"/>
              </a:lnSpc>
            </a:pPr>
            <a:r>
              <a:rPr lang="de-DE" smtClean="0"/>
              <a:t>Abschluss empfehlenswert.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76200" y="3603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609600" y="1066800"/>
            <a:ext cx="7848600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de-DE" sz="2800" b="1"/>
          </a:p>
          <a:p>
            <a:pPr algn="ctr"/>
            <a:r>
              <a:rPr lang="de-DE" sz="3200" b="1"/>
              <a:t>Danke für Ihre Aufmerksamkeit</a:t>
            </a:r>
            <a:endParaRPr lang="de-DE" sz="2800" b="1"/>
          </a:p>
          <a:p>
            <a:endParaRPr lang="de-DE" sz="2000"/>
          </a:p>
          <a:p>
            <a:pPr algn="ctr"/>
            <a:r>
              <a:rPr lang="de-DE" b="1"/>
              <a:t>Rückfragen:</a:t>
            </a:r>
          </a:p>
          <a:p>
            <a:pPr algn="ctr"/>
            <a:endParaRPr lang="de-DE" b="1"/>
          </a:p>
          <a:p>
            <a:pPr algn="ctr"/>
            <a:r>
              <a:rPr lang="de-DE" b="1"/>
              <a:t>Rechtsanwalt</a:t>
            </a:r>
            <a:endParaRPr lang="de-DE"/>
          </a:p>
          <a:p>
            <a:pPr algn="ctr"/>
            <a:r>
              <a:rPr lang="de-DE" b="1"/>
              <a:t>Mag. Georg Streit</a:t>
            </a:r>
          </a:p>
          <a:p>
            <a:pPr algn="ctr"/>
            <a:endParaRPr lang="de-DE" b="1"/>
          </a:p>
          <a:p>
            <a:pPr algn="ctr"/>
            <a:r>
              <a:rPr lang="de-DE" b="1"/>
              <a:t>Höhne, In der Maur &amp; Partner Rechtsanwälte GmbH</a:t>
            </a:r>
          </a:p>
          <a:p>
            <a:pPr algn="ctr"/>
            <a:r>
              <a:rPr lang="de-DE" b="1"/>
              <a:t>Mariahilfer Straße 20, 1070 Wien</a:t>
            </a:r>
          </a:p>
          <a:p>
            <a:pPr algn="ctr"/>
            <a:r>
              <a:rPr lang="de-DE" b="1"/>
              <a:t>E: office@h-i-p.at</a:t>
            </a:r>
          </a:p>
          <a:p>
            <a:pPr algn="ctr"/>
            <a:r>
              <a:rPr lang="de-DE" b="1"/>
              <a:t>T: 01/521 75-!&amp;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4000" smtClean="0"/>
              <a:t>Schadenersatz (§ 1293 ff ABGB)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de-DE" smtClean="0"/>
              <a:t>Voraussetzungen:</a:t>
            </a:r>
          </a:p>
          <a:p>
            <a:pPr eaLnBrk="1" hangingPunct="1"/>
            <a:r>
              <a:rPr lang="de-DE" smtClean="0"/>
              <a:t>Schaden</a:t>
            </a:r>
          </a:p>
          <a:p>
            <a:pPr eaLnBrk="1" hangingPunct="1"/>
            <a:r>
              <a:rPr lang="de-DE" smtClean="0"/>
              <a:t>Rechtswidrigkeit</a:t>
            </a:r>
          </a:p>
          <a:p>
            <a:pPr eaLnBrk="1" hangingPunct="1"/>
            <a:r>
              <a:rPr lang="de-DE" smtClean="0"/>
              <a:t>Verschulden</a:t>
            </a:r>
          </a:p>
          <a:p>
            <a:pPr eaLnBrk="1" hangingPunct="1"/>
            <a:r>
              <a:rPr lang="de-DE" smtClean="0"/>
              <a:t>Zurechenbarkeit (Kausalität)</a:t>
            </a:r>
          </a:p>
          <a:p>
            <a:pPr eaLnBrk="1" hangingPunct="1"/>
            <a:endParaRPr lang="de-DE" smtClean="0"/>
          </a:p>
          <a:p>
            <a:pPr eaLnBrk="1" hangingPunct="1"/>
            <a:r>
              <a:rPr lang="de-DE" b="1" smtClean="0"/>
              <a:t>Vertragshaftung</a:t>
            </a:r>
            <a:r>
              <a:rPr lang="de-DE" smtClean="0"/>
              <a:t> (Vertrag vorausgesetzt) vs. </a:t>
            </a:r>
            <a:r>
              <a:rPr lang="de-DE" b="1" smtClean="0"/>
              <a:t>deliktische Haftung </a:t>
            </a:r>
            <a:r>
              <a:rPr lang="de-DE" smtClean="0"/>
              <a:t>(Haftung ohne Vertrag)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Verschulden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smtClean="0"/>
              <a:t>Wer den Schaden mit „Wissen und Wollen herbeiführt“ (</a:t>
            </a:r>
            <a:r>
              <a:rPr lang="de-DE" b="1" smtClean="0"/>
              <a:t>Vorsatz</a:t>
            </a:r>
            <a:r>
              <a:rPr lang="de-DE" smtClean="0"/>
              <a:t>). </a:t>
            </a:r>
          </a:p>
          <a:p>
            <a:pPr eaLnBrk="1" hangingPunct="1"/>
            <a:r>
              <a:rPr lang="de-DE" smtClean="0"/>
              <a:t>die gehörige Sorgfalt aus subjektiv zu vertretenden Gründen bei der Schadensherbeiführung außer Acht lässt (</a:t>
            </a:r>
            <a:r>
              <a:rPr lang="de-DE" b="1" smtClean="0"/>
              <a:t>Fahrlässigkeit</a:t>
            </a:r>
            <a:r>
              <a:rPr lang="de-DE" smtClean="0"/>
              <a:t>).</a:t>
            </a:r>
          </a:p>
          <a:p>
            <a:pPr eaLnBrk="1" hangingPunct="1"/>
            <a:r>
              <a:rPr lang="de-DE" smtClean="0"/>
              <a:t> Das Verschulden ist jeweils </a:t>
            </a:r>
            <a:r>
              <a:rPr lang="de-DE" b="1" smtClean="0"/>
              <a:t>im Einzelfall</a:t>
            </a:r>
            <a:r>
              <a:rPr lang="de-DE" smtClean="0"/>
              <a:t> zu beurteilen.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Schäden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b="1" smtClean="0"/>
              <a:t>Körperverletzung: Heilungskosten</a:t>
            </a:r>
            <a:r>
              <a:rPr lang="de-DE" smtClean="0"/>
              <a:t> und den </a:t>
            </a:r>
            <a:r>
              <a:rPr lang="de-DE" b="1" smtClean="0"/>
              <a:t>Verdienstentgang</a:t>
            </a:r>
            <a:r>
              <a:rPr lang="de-DE" smtClean="0"/>
              <a:t> des Verletzten ersetzen, </a:t>
            </a:r>
            <a:r>
              <a:rPr lang="de-DE" b="1" smtClean="0"/>
              <a:t>Schmerzengeld</a:t>
            </a:r>
            <a:r>
              <a:rPr lang="de-DE" smtClean="0"/>
              <a:t> zahlen.</a:t>
            </a:r>
          </a:p>
          <a:p>
            <a:pPr eaLnBrk="1" hangingPunct="1"/>
            <a:endParaRPr lang="de-DE" smtClean="0"/>
          </a:p>
          <a:p>
            <a:pPr eaLnBrk="1" hangingPunct="1"/>
            <a:r>
              <a:rPr lang="de-DE" b="1" smtClean="0"/>
              <a:t>Sachschäden</a:t>
            </a:r>
            <a:r>
              <a:rPr lang="de-DE" smtClean="0"/>
              <a:t>: </a:t>
            </a:r>
            <a:r>
              <a:rPr lang="de-DE" b="1" smtClean="0"/>
              <a:t>Wertersatz</a:t>
            </a:r>
            <a:r>
              <a:rPr lang="de-DE" smtClean="0"/>
              <a:t> leisten.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Vertragsverhältnis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smtClean="0"/>
              <a:t>Zwischen Filmschaffenden und Produzenten besteht ein Vertrag.</a:t>
            </a:r>
          </a:p>
          <a:p>
            <a:pPr eaLnBrk="1" hangingPunct="1"/>
            <a:endParaRPr lang="de-DE" smtClean="0"/>
          </a:p>
          <a:p>
            <a:pPr eaLnBrk="1" hangingPunct="1"/>
            <a:r>
              <a:rPr lang="de-DE" smtClean="0"/>
              <a:t>Werkvertrag (für das Gutachten angenommen).</a:t>
            </a:r>
          </a:p>
          <a:p>
            <a:pPr eaLnBrk="1" hangingPunct="1"/>
            <a:r>
              <a:rPr lang="de-DE" smtClean="0"/>
              <a:t>Freier Dienstvertrag (fehlende persönliche Abhängigkeit).</a:t>
            </a:r>
          </a:p>
          <a:p>
            <a:pPr eaLnBrk="1" hangingPunct="1"/>
            <a:r>
              <a:rPr lang="de-DE" smtClean="0"/>
              <a:t>Dienstvertrag.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Konstellationen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de-DE" smtClean="0"/>
              <a:t>Filmschaffender schädigt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de-DE" smtClean="0"/>
          </a:p>
          <a:p>
            <a:pPr eaLnBrk="1" hangingPunct="1">
              <a:lnSpc>
                <a:spcPct val="90000"/>
              </a:lnSpc>
            </a:pPr>
            <a:r>
              <a:rPr lang="de-DE" smtClean="0"/>
              <a:t>sich selbst;</a:t>
            </a:r>
          </a:p>
          <a:p>
            <a:pPr eaLnBrk="1" hangingPunct="1">
              <a:lnSpc>
                <a:spcPct val="90000"/>
              </a:lnSpc>
            </a:pPr>
            <a:r>
              <a:rPr lang="de-DE" smtClean="0"/>
              <a:t>Produzenten;</a:t>
            </a:r>
          </a:p>
          <a:p>
            <a:pPr eaLnBrk="1" hangingPunct="1">
              <a:lnSpc>
                <a:spcPct val="90000"/>
              </a:lnSpc>
            </a:pPr>
            <a:r>
              <a:rPr lang="de-DE" smtClean="0"/>
              <a:t>anderen Filmschaffenden.</a:t>
            </a:r>
          </a:p>
          <a:p>
            <a:pPr eaLnBrk="1" hangingPunct="1">
              <a:lnSpc>
                <a:spcPct val="90000"/>
              </a:lnSpc>
            </a:pPr>
            <a:r>
              <a:rPr lang="de-DE" smtClean="0"/>
              <a:t>Dritten;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de-DE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de-DE" smtClean="0"/>
              <a:t>Produzent bzw. Dritter schädigt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de-DE" smtClean="0"/>
              <a:t>Filmschaffenden.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Haftung 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sz="2800" b="1" smtClean="0"/>
              <a:t>Filmschaffender (FM) schädigt sich selbst</a:t>
            </a:r>
            <a:r>
              <a:rPr lang="de-DE" sz="2800" smtClean="0"/>
              <a:t>: Schaden trägt der Filmschaffende (</a:t>
            </a:r>
            <a:r>
              <a:rPr lang="de-DE" sz="2800" i="1" smtClean="0"/>
              <a:t>Bsp: Kameramann lässt seine Kamera fallen</a:t>
            </a:r>
            <a:r>
              <a:rPr lang="de-DE" sz="2800" smtClean="0"/>
              <a:t>).</a:t>
            </a:r>
          </a:p>
          <a:p>
            <a:pPr eaLnBrk="1" hangingPunct="1"/>
            <a:endParaRPr lang="de-DE" sz="2800" smtClean="0"/>
          </a:p>
          <a:p>
            <a:pPr eaLnBrk="1" hangingPunct="1"/>
            <a:r>
              <a:rPr lang="de-DE" sz="2800" b="1" smtClean="0"/>
              <a:t>FM schädigt Produzenten</a:t>
            </a:r>
            <a:r>
              <a:rPr lang="de-DE" sz="2800" smtClean="0"/>
              <a:t>: Filmschaffender haftet, wenn Schaden rechtswidrig und schuldhaft verursacht (</a:t>
            </a:r>
            <a:r>
              <a:rPr lang="de-DE" sz="2800" i="1" smtClean="0"/>
              <a:t>Bsp: Kameramann lässt Kamera des Produzenten fallen</a:t>
            </a:r>
            <a:r>
              <a:rPr lang="de-DE" sz="2800" smtClean="0"/>
              <a:t>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Haftung II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b="1" smtClean="0"/>
              <a:t>FM schädigt Dritte</a:t>
            </a:r>
            <a:r>
              <a:rPr lang="de-DE" smtClean="0"/>
              <a:t>: FM haftet, wenn Schaden rechtswidrig und schuldhaft verursacht (</a:t>
            </a:r>
            <a:r>
              <a:rPr lang="de-DE" i="1" smtClean="0"/>
              <a:t>Bsp: Kameramann lässt Kamera des Dritten fallen</a:t>
            </a:r>
            <a:r>
              <a:rPr lang="de-DE" smtClean="0"/>
              <a:t>).</a:t>
            </a:r>
          </a:p>
          <a:p>
            <a:pPr eaLnBrk="1" hangingPunct="1"/>
            <a:endParaRPr lang="de-DE" smtClean="0"/>
          </a:p>
          <a:p>
            <a:pPr eaLnBrk="1" hangingPunct="1"/>
            <a:r>
              <a:rPr lang="de-DE" b="1" smtClean="0"/>
              <a:t>FM schädigt FM</a:t>
            </a:r>
            <a:r>
              <a:rPr lang="de-DE" smtClean="0"/>
              <a:t>: Vertrag (zwischen FM und Produzenten) mit Schutzwirkungen zugunsten Dritter -&gt; Haftung aus Vertrag </a:t>
            </a:r>
          </a:p>
          <a:p>
            <a:pPr eaLnBrk="1" hangingPunct="1"/>
            <a:endParaRPr lang="de-DE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Haftung III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b="1" smtClean="0"/>
              <a:t>Produzent schädigt FM:</a:t>
            </a:r>
            <a:r>
              <a:rPr lang="de-DE" smtClean="0"/>
              <a:t> Produzent haftet (aus Vertrag), wenn Schadenszufügung rechtswidrig und schuldhaft. </a:t>
            </a:r>
          </a:p>
          <a:p>
            <a:pPr eaLnBrk="1" hangingPunct="1"/>
            <a:endParaRPr lang="de-DE" smtClean="0"/>
          </a:p>
          <a:p>
            <a:pPr eaLnBrk="1" hangingPunct="1"/>
            <a:r>
              <a:rPr lang="de-DE" b="1" smtClean="0"/>
              <a:t>Dritter schädigt FM:</a:t>
            </a:r>
            <a:r>
              <a:rPr lang="de-DE" smtClean="0"/>
              <a:t> Dritter haftet deliktisch, wenn Schadenszufügung rechtswidrig und schuldhaft. </a:t>
            </a:r>
          </a:p>
          <a:p>
            <a:pPr eaLnBrk="1" hangingPunct="1"/>
            <a:endParaRPr lang="de-DE" smtClean="0"/>
          </a:p>
          <a:p>
            <a:pPr eaLnBrk="1" hangingPunct="1"/>
            <a:endParaRPr lang="de-DE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411</Words>
  <Application>Microsoft Office PowerPoint</Application>
  <PresentationFormat>Bildschirmpräsentation (4:3)</PresentationFormat>
  <Paragraphs>77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6" baseType="lpstr">
      <vt:lpstr>Arial</vt:lpstr>
      <vt:lpstr>Calibri</vt:lpstr>
      <vt:lpstr>Standarddesign</vt:lpstr>
      <vt:lpstr>Folie 1</vt:lpstr>
      <vt:lpstr>Schadenersatz (§ 1293 ff ABGB)</vt:lpstr>
      <vt:lpstr>Verschulden</vt:lpstr>
      <vt:lpstr>Schäden </vt:lpstr>
      <vt:lpstr>Vertragsverhältnis </vt:lpstr>
      <vt:lpstr>Konstellationen</vt:lpstr>
      <vt:lpstr>Haftung I</vt:lpstr>
      <vt:lpstr>Haftung II</vt:lpstr>
      <vt:lpstr>Haftung III</vt:lpstr>
      <vt:lpstr>Schadenszufügung</vt:lpstr>
      <vt:lpstr>Versicherung</vt:lpstr>
      <vt:lpstr>Versicherung</vt:lpstr>
      <vt:lpstr>Folie 13</vt:lpstr>
    </vt:vector>
  </TitlesOfParts>
  <Company>Rechtsanwälte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Haftungsfragen bei der Filmproduktion</dc:title>
  <dc:creator>Stefan.Siegwart</dc:creator>
  <cp:lastModifiedBy>Harald Matzenberger</cp:lastModifiedBy>
  <cp:revision>4</cp:revision>
  <dcterms:created xsi:type="dcterms:W3CDTF">2010-04-19T12:22:51Z</dcterms:created>
  <dcterms:modified xsi:type="dcterms:W3CDTF">2010-05-03T11:00:10Z</dcterms:modified>
</cp:coreProperties>
</file>